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sldIdLst>
    <p:sldId id="256" r:id="rId2"/>
    <p:sldId id="257" r:id="rId3"/>
    <p:sldId id="258" r:id="rId4"/>
    <p:sldId id="259" r:id="rId5"/>
    <p:sldId id="271" r:id="rId6"/>
    <p:sldId id="261" r:id="rId7"/>
    <p:sldId id="267" r:id="rId8"/>
    <p:sldId id="272" r:id="rId9"/>
    <p:sldId id="262" r:id="rId10"/>
    <p:sldId id="263" r:id="rId11"/>
    <p:sldId id="264" r:id="rId12"/>
    <p:sldId id="266" r:id="rId13"/>
    <p:sldId id="268" r:id="rId14"/>
    <p:sldId id="269" r:id="rId15"/>
    <p:sldId id="270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1DDA-071A-4B77-8584-3A570E97F3B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234-B9FA-45A4-BCBC-470AFD83E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9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1DDA-071A-4B77-8584-3A570E97F3B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234-B9FA-45A4-BCBC-470AFD83E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15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1DDA-071A-4B77-8584-3A570E97F3B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234-B9FA-45A4-BCBC-470AFD83E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58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1DDA-071A-4B77-8584-3A570E97F3B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234-B9FA-45A4-BCBC-470AFD83EB0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8004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1DDA-071A-4B77-8584-3A570E97F3B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234-B9FA-45A4-BCBC-470AFD83E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0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1DDA-071A-4B77-8584-3A570E97F3B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234-B9FA-45A4-BCBC-470AFD83E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83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1DDA-071A-4B77-8584-3A570E97F3B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234-B9FA-45A4-BCBC-470AFD83E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90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1DDA-071A-4B77-8584-3A570E97F3B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234-B9FA-45A4-BCBC-470AFD83E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929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1DDA-071A-4B77-8584-3A570E97F3B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234-B9FA-45A4-BCBC-470AFD83E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09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1DDA-071A-4B77-8584-3A570E97F3B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234-B9FA-45A4-BCBC-470AFD83E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24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1DDA-071A-4B77-8584-3A570E97F3B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234-B9FA-45A4-BCBC-470AFD83E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9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1DDA-071A-4B77-8584-3A570E97F3B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234-B9FA-45A4-BCBC-470AFD83E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1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1DDA-071A-4B77-8584-3A570E97F3B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234-B9FA-45A4-BCBC-470AFD83E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54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1DDA-071A-4B77-8584-3A570E97F3B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234-B9FA-45A4-BCBC-470AFD83E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22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1DDA-071A-4B77-8584-3A570E97F3B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234-B9FA-45A4-BCBC-470AFD83E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98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1DDA-071A-4B77-8584-3A570E97F3B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234-B9FA-45A4-BCBC-470AFD83E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83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1DDA-071A-4B77-8584-3A570E97F3B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DF234-B9FA-45A4-BCBC-470AFD83E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56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3661DDA-071A-4B77-8584-3A570E97F3B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DF234-B9FA-45A4-BCBC-470AFD83E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8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kaggle.com/sidtwr/videogames-sales-dataset?select=PS4_GamesSales.csv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C7F2C-F9D4-4E25-8A35-B05F95570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b="1" i="0" dirty="0">
                <a:effectLst/>
                <a:latin typeface="Open sans" panose="020B0606030504020204" pitchFamily="34" charset="0"/>
              </a:rPr>
              <a:t>FONDAMENTI DI SCIENZA DEI DATI E LABORATORIO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87BD0-44B1-4B72-9485-C411920E52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Benedetti Matteo [154830]</a:t>
            </a:r>
          </a:p>
        </p:txBody>
      </p:sp>
    </p:spTree>
    <p:extLst>
      <p:ext uri="{BB962C8B-B14F-4D97-AF65-F5344CB8AC3E}">
        <p14:creationId xmlns:p14="http://schemas.microsoft.com/office/powerpoint/2010/main" val="319432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51336-33A8-467D-853D-3EF2E850D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867" y="372819"/>
            <a:ext cx="9057182" cy="1340571"/>
          </a:xfrm>
        </p:spPr>
        <p:txBody>
          <a:bodyPr/>
          <a:lstStyle/>
          <a:p>
            <a:r>
              <a:rPr lang="en-US" sz="3200" dirty="0" err="1"/>
              <a:t>Generi</a:t>
            </a:r>
            <a:r>
              <a:rPr lang="en-US" sz="3200" dirty="0"/>
              <a:t> </a:t>
            </a:r>
            <a:r>
              <a:rPr lang="en-US" sz="3200" dirty="0" err="1"/>
              <a:t>più</a:t>
            </a:r>
            <a:r>
              <a:rPr lang="en-US" sz="3200" dirty="0"/>
              <a:t> </a:t>
            </a:r>
            <a:r>
              <a:rPr lang="en-US" sz="3200" dirty="0" err="1"/>
              <a:t>prodotti</a:t>
            </a:r>
            <a:r>
              <a:rPr lang="en-US" sz="3200" dirty="0"/>
              <a:t> </a:t>
            </a:r>
            <a:r>
              <a:rPr lang="en-US" sz="3200" dirty="0" err="1"/>
              <a:t>dalle</a:t>
            </a:r>
            <a:r>
              <a:rPr lang="en-US" sz="3200" dirty="0"/>
              <a:t> case </a:t>
            </a:r>
            <a:r>
              <a:rPr lang="en-US" sz="3200" dirty="0" err="1"/>
              <a:t>sviluppatrici</a:t>
            </a:r>
            <a:r>
              <a:rPr lang="en-US" sz="3200" dirty="0"/>
              <a:t> </a:t>
            </a:r>
            <a:r>
              <a:rPr lang="en-US" sz="3200" dirty="0" err="1"/>
              <a:t>più</a:t>
            </a:r>
            <a:r>
              <a:rPr lang="en-US" sz="3200" dirty="0"/>
              <a:t> </a:t>
            </a:r>
            <a:r>
              <a:rPr lang="en-US" sz="3200" dirty="0" err="1"/>
              <a:t>importanti</a:t>
            </a:r>
            <a:r>
              <a:rPr lang="en-US" sz="3200" dirty="0"/>
              <a:t>:</a:t>
            </a:r>
          </a:p>
        </p:txBody>
      </p:sp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99A3375D-9259-48D1-85C5-AF5E0AF86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22" y="2554466"/>
            <a:ext cx="5701009" cy="3258523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535CA43B-F8B1-4836-B906-A4229F1F5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7" y="2554466"/>
            <a:ext cx="5810253" cy="32585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910A00-F76A-4555-8C6F-125C24E41B79}"/>
              </a:ext>
            </a:extLst>
          </p:cNvPr>
          <p:cNvSpPr txBox="1"/>
          <p:nvPr/>
        </p:nvSpPr>
        <p:spPr>
          <a:xfrm>
            <a:off x="663867" y="1713390"/>
            <a:ext cx="4165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Le </a:t>
            </a:r>
            <a:r>
              <a:rPr lang="en-US" sz="3200" dirty="0" err="1"/>
              <a:t>americane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97447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histogram&#10;&#10;Description automatically generated">
            <a:extLst>
              <a:ext uri="{FF2B5EF4-FFF2-40B4-BE49-F238E27FC236}">
                <a16:creationId xmlns:a16="http://schemas.microsoft.com/office/drawing/2014/main" id="{7FCB1630-D8F9-4D82-BE8E-A7801F33A9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" y="3590316"/>
            <a:ext cx="4933502" cy="2810897"/>
          </a:xfrm>
        </p:spPr>
      </p:pic>
      <p:pic>
        <p:nvPicPr>
          <p:cNvPr id="10" name="Content Placeholder 9" descr="Chart, bar chart, histogram&#10;&#10;Description automatically generated">
            <a:extLst>
              <a:ext uri="{FF2B5EF4-FFF2-40B4-BE49-F238E27FC236}">
                <a16:creationId xmlns:a16="http://schemas.microsoft.com/office/drawing/2014/main" id="{50BB89F7-3F0F-4DBD-8F93-E8A86CDC4BC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008" y="3590316"/>
            <a:ext cx="4927557" cy="2778731"/>
          </a:xfrm>
        </p:spPr>
      </p:pic>
      <p:pic>
        <p:nvPicPr>
          <p:cNvPr id="12" name="Picture 11" descr="Chart, bar chart, histogram&#10;&#10;Description automatically generated">
            <a:extLst>
              <a:ext uri="{FF2B5EF4-FFF2-40B4-BE49-F238E27FC236}">
                <a16:creationId xmlns:a16="http://schemas.microsoft.com/office/drawing/2014/main" id="{BBC01305-A339-47A2-A521-412735FF2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6" y="351645"/>
            <a:ext cx="4933501" cy="28364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CF2BC7-8BCF-491B-9362-69E6208505E3}"/>
              </a:ext>
            </a:extLst>
          </p:cNvPr>
          <p:cNvSpPr txBox="1"/>
          <p:nvPr/>
        </p:nvSpPr>
        <p:spPr>
          <a:xfrm>
            <a:off x="6170301" y="1514551"/>
            <a:ext cx="44078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Le </a:t>
            </a:r>
            <a:r>
              <a:rPr lang="en-US" sz="4400" dirty="0" err="1"/>
              <a:t>giapponesi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79209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8E8EB98-2164-4056-B735-F017C0A24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5" y="324057"/>
            <a:ext cx="5466614" cy="2827559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9A368CFC-769C-488D-AEB6-103907506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6" y="3429000"/>
            <a:ext cx="5466615" cy="2827559"/>
          </a:xfrm>
          <a:prstGeom prst="rect">
            <a:avLst/>
          </a:prstGeom>
        </p:spPr>
      </p:pic>
      <p:pic>
        <p:nvPicPr>
          <p:cNvPr id="12" name="Picture 11" descr="Chart, bar chart, histogram&#10;&#10;Description automatically generated">
            <a:extLst>
              <a:ext uri="{FF2B5EF4-FFF2-40B4-BE49-F238E27FC236}">
                <a16:creationId xmlns:a16="http://schemas.microsoft.com/office/drawing/2014/main" id="{E4E086AC-AB8D-4C0C-89F2-2A732A104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511" y="3429000"/>
            <a:ext cx="5466615" cy="28275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19B3FC-E2A5-4E5A-BFE5-5942E581B15F}"/>
              </a:ext>
            </a:extLst>
          </p:cNvPr>
          <p:cNvSpPr txBox="1"/>
          <p:nvPr/>
        </p:nvSpPr>
        <p:spPr>
          <a:xfrm>
            <a:off x="6248511" y="861135"/>
            <a:ext cx="46874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Generi</a:t>
            </a:r>
            <a:r>
              <a:rPr lang="en-US" sz="3600" dirty="0"/>
              <a:t> </a:t>
            </a:r>
            <a:r>
              <a:rPr lang="en-US" sz="3600" dirty="0" err="1"/>
              <a:t>più</a:t>
            </a:r>
            <a:r>
              <a:rPr lang="en-US" sz="3600" dirty="0"/>
              <a:t> </a:t>
            </a:r>
            <a:r>
              <a:rPr lang="en-US" sz="3600" dirty="0" err="1"/>
              <a:t>venduti</a:t>
            </a:r>
            <a:r>
              <a:rPr lang="en-US" sz="3600" dirty="0"/>
              <a:t> in 3 </a:t>
            </a:r>
            <a:r>
              <a:rPr lang="en-US" sz="3600" dirty="0" err="1"/>
              <a:t>stati</a:t>
            </a:r>
            <a:r>
              <a:rPr lang="en-US" sz="3600" dirty="0"/>
              <a:t> </a:t>
            </a:r>
            <a:r>
              <a:rPr lang="en-US" sz="3600" dirty="0" err="1"/>
              <a:t>differenti</a:t>
            </a:r>
            <a:endParaRPr lang="en-US" sz="3600" dirty="0"/>
          </a:p>
          <a:p>
            <a:endParaRPr lang="en-US" dirty="0"/>
          </a:p>
        </p:txBody>
      </p:sp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08A30D40-1485-47C1-90D1-9732B261C2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409" y="3719745"/>
            <a:ext cx="800507" cy="534624"/>
          </a:xfrm>
          <a:prstGeom prst="rect">
            <a:avLst/>
          </a:prstGeom>
        </p:spPr>
      </p:pic>
      <p:pic>
        <p:nvPicPr>
          <p:cNvPr id="20" name="Picture 19" descr="Background pattern&#10;&#10;Description automatically generated">
            <a:extLst>
              <a:ext uri="{FF2B5EF4-FFF2-40B4-BE49-F238E27FC236}">
                <a16:creationId xmlns:a16="http://schemas.microsoft.com/office/drawing/2014/main" id="{D1E1D6D2-BD2E-497C-9025-AD30C5ED54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167" y="3533315"/>
            <a:ext cx="847943" cy="534624"/>
          </a:xfrm>
          <a:prstGeom prst="rect">
            <a:avLst/>
          </a:prstGeom>
        </p:spPr>
      </p:pic>
      <p:pic>
        <p:nvPicPr>
          <p:cNvPr id="24" name="Picture 23" descr="Background pattern&#10;&#10;Description automatically generated">
            <a:extLst>
              <a:ext uri="{FF2B5EF4-FFF2-40B4-BE49-F238E27FC236}">
                <a16:creationId xmlns:a16="http://schemas.microsoft.com/office/drawing/2014/main" id="{234713D3-10E6-4B34-B432-4DE6A7D67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409" y="601441"/>
            <a:ext cx="801597" cy="53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85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FCAF-FB1C-4EFE-A850-EA9268F3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Vendite</a:t>
            </a:r>
            <a:r>
              <a:rPr lang="en-US" dirty="0"/>
              <a:t> </a:t>
            </a:r>
            <a:r>
              <a:rPr lang="en-US" dirty="0" err="1"/>
              <a:t>globali</a:t>
            </a:r>
            <a:r>
              <a:rPr lang="en-US" dirty="0"/>
              <a:t> per </a:t>
            </a:r>
            <a:r>
              <a:rPr lang="en-US" dirty="0" err="1"/>
              <a:t>ogni</a:t>
            </a:r>
            <a:r>
              <a:rPr lang="en-US" dirty="0"/>
              <a:t> casa </a:t>
            </a:r>
            <a:r>
              <a:rPr lang="en-US" dirty="0" err="1"/>
              <a:t>sviluppatrice</a:t>
            </a:r>
            <a:r>
              <a:rPr lang="en-US" dirty="0"/>
              <a:t> (con </a:t>
            </a:r>
            <a:r>
              <a:rPr lang="en-US" dirty="0" err="1"/>
              <a:t>fatturati</a:t>
            </a:r>
            <a:r>
              <a:rPr lang="en-US" dirty="0"/>
              <a:t> &gt; 50 M$)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203691EF-7D35-4B87-89D0-2BC83D7C36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961965"/>
            <a:ext cx="10877106" cy="4714042"/>
          </a:xfrm>
        </p:spPr>
      </p:pic>
    </p:spTree>
    <p:extLst>
      <p:ext uri="{BB962C8B-B14F-4D97-AF65-F5344CB8AC3E}">
        <p14:creationId xmlns:p14="http://schemas.microsoft.com/office/powerpoint/2010/main" val="3478563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977F9-8814-4B75-9145-D6AD42BC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Vendite</a:t>
            </a:r>
            <a:r>
              <a:rPr lang="en-US" dirty="0"/>
              <a:t> </a:t>
            </a:r>
            <a:r>
              <a:rPr lang="en-US" dirty="0" err="1"/>
              <a:t>globali</a:t>
            </a:r>
            <a:r>
              <a:rPr lang="en-US" dirty="0"/>
              <a:t> per </a:t>
            </a:r>
            <a:r>
              <a:rPr lang="en-US" dirty="0" err="1"/>
              <a:t>ogni</a:t>
            </a:r>
            <a:r>
              <a:rPr lang="en-US" dirty="0"/>
              <a:t> casa </a:t>
            </a:r>
            <a:r>
              <a:rPr lang="en-US" dirty="0" err="1"/>
              <a:t>sviluppatrice</a:t>
            </a:r>
            <a:r>
              <a:rPr lang="en-US" dirty="0"/>
              <a:t> in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stato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8C8734D1-B372-4ACF-93E7-346F5CE7D6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2077721"/>
            <a:ext cx="10773623" cy="4252058"/>
          </a:xfrm>
        </p:spPr>
      </p:pic>
    </p:spTree>
    <p:extLst>
      <p:ext uri="{BB962C8B-B14F-4D97-AF65-F5344CB8AC3E}">
        <p14:creationId xmlns:p14="http://schemas.microsoft.com/office/powerpoint/2010/main" val="411543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5B3C-C6D7-4D36-B3C0-5DA5C9BC6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Conclusioni</a:t>
            </a:r>
            <a:r>
              <a:rPr lang="en-US" dirty="0"/>
              <a:t> </a:t>
            </a:r>
            <a:r>
              <a:rPr lang="en-US" dirty="0" err="1"/>
              <a:t>Finali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B7D61-F3A2-42D5-A605-80E4415A6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2291" y="1276986"/>
            <a:ext cx="4396338" cy="576262"/>
          </a:xfrm>
        </p:spPr>
        <p:txBody>
          <a:bodyPr/>
          <a:lstStyle/>
          <a:p>
            <a:r>
              <a:rPr lang="en-US" dirty="0"/>
              <a:t>Storia: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9BCAA8-2FD7-4092-86D5-881E97EC7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2290" y="1999695"/>
            <a:ext cx="4396339" cy="3741738"/>
          </a:xfrm>
        </p:spPr>
        <p:txBody>
          <a:bodyPr>
            <a:normAutofit/>
          </a:bodyPr>
          <a:lstStyle/>
          <a:p>
            <a:r>
              <a:rPr lang="en-US" dirty="0"/>
              <a:t>Il mondo </a:t>
            </a:r>
            <a:r>
              <a:rPr lang="en-US" dirty="0" err="1"/>
              <a:t>dei</a:t>
            </a:r>
            <a:r>
              <a:rPr lang="en-US" dirty="0"/>
              <a:t> videogames </a:t>
            </a:r>
            <a:r>
              <a:rPr lang="en-US" dirty="0" err="1"/>
              <a:t>dagli</a:t>
            </a:r>
            <a:r>
              <a:rPr lang="en-US" dirty="0"/>
              <a:t> anni ‘80 in poi è </a:t>
            </a:r>
            <a:r>
              <a:rPr lang="en-US" dirty="0" err="1"/>
              <a:t>letteralmente</a:t>
            </a:r>
            <a:r>
              <a:rPr lang="en-US" dirty="0"/>
              <a:t> </a:t>
            </a:r>
            <a:r>
              <a:rPr lang="en-US" dirty="0" err="1"/>
              <a:t>esploso</a:t>
            </a:r>
            <a:r>
              <a:rPr lang="en-US" dirty="0"/>
              <a:t> </a:t>
            </a:r>
            <a:r>
              <a:rPr lang="en-US" dirty="0" err="1"/>
              <a:t>fatturando</a:t>
            </a:r>
            <a:r>
              <a:rPr lang="en-US" dirty="0"/>
              <a:t> sempre di </a:t>
            </a:r>
            <a:r>
              <a:rPr lang="en-US" dirty="0" err="1"/>
              <a:t>più</a:t>
            </a:r>
            <a:r>
              <a:rPr lang="en-US" dirty="0"/>
              <a:t>.</a:t>
            </a:r>
          </a:p>
          <a:p>
            <a:r>
              <a:rPr lang="en-US" dirty="0" err="1"/>
              <a:t>Gli</a:t>
            </a:r>
            <a:r>
              <a:rPr lang="en-US" dirty="0"/>
              <a:t> anni 90 </a:t>
            </a:r>
            <a:r>
              <a:rPr lang="en-US" dirty="0" err="1"/>
              <a:t>fecero</a:t>
            </a:r>
            <a:r>
              <a:rPr lang="en-US" dirty="0"/>
              <a:t> da </a:t>
            </a:r>
            <a:r>
              <a:rPr lang="en-US" dirty="0" err="1"/>
              <a:t>trampolino</a:t>
            </a:r>
            <a:r>
              <a:rPr lang="en-US" dirty="0"/>
              <a:t> di </a:t>
            </a:r>
            <a:r>
              <a:rPr lang="en-US" dirty="0" err="1"/>
              <a:t>lancio</a:t>
            </a:r>
            <a:r>
              <a:rPr lang="en-US" dirty="0"/>
              <a:t> per </a:t>
            </a:r>
            <a:r>
              <a:rPr lang="en-US" dirty="0" err="1"/>
              <a:t>quello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sarebbe</a:t>
            </a:r>
            <a:r>
              <a:rPr lang="en-US" dirty="0"/>
              <a:t> </a:t>
            </a:r>
            <a:r>
              <a:rPr lang="en-US" dirty="0" err="1"/>
              <a:t>stato</a:t>
            </a:r>
            <a:r>
              <a:rPr lang="en-US" dirty="0"/>
              <a:t> poi il </a:t>
            </a:r>
            <a:r>
              <a:rPr lang="en-US" dirty="0" err="1"/>
              <a:t>vero</a:t>
            </a:r>
            <a:r>
              <a:rPr lang="en-US" dirty="0"/>
              <a:t> boom.</a:t>
            </a:r>
          </a:p>
          <a:p>
            <a:r>
              <a:rPr lang="en-US" dirty="0"/>
              <a:t>Il </a:t>
            </a:r>
            <a:r>
              <a:rPr lang="en-US" dirty="0" err="1"/>
              <a:t>vero</a:t>
            </a:r>
            <a:r>
              <a:rPr lang="en-US" dirty="0"/>
              <a:t> e proprio </a:t>
            </a:r>
            <a:r>
              <a:rPr lang="en-US" dirty="0" err="1"/>
              <a:t>picco</a:t>
            </a:r>
            <a:r>
              <a:rPr lang="en-US" dirty="0"/>
              <a:t> ci </a:t>
            </a:r>
            <a:r>
              <a:rPr lang="en-US" dirty="0" err="1"/>
              <a:t>fù</a:t>
            </a:r>
            <a:r>
              <a:rPr lang="en-US" dirty="0"/>
              <a:t> </a:t>
            </a:r>
            <a:r>
              <a:rPr lang="en-US" dirty="0" err="1"/>
              <a:t>negli</a:t>
            </a:r>
            <a:r>
              <a:rPr lang="en-US" dirty="0"/>
              <a:t> anni 2006-2009 in cui </a:t>
            </a:r>
            <a:r>
              <a:rPr lang="en-US" dirty="0" err="1"/>
              <a:t>venivano</a:t>
            </a:r>
            <a:r>
              <a:rPr lang="en-US" dirty="0"/>
              <a:t> </a:t>
            </a:r>
            <a:r>
              <a:rPr lang="en-US" dirty="0" err="1"/>
              <a:t>prodotti</a:t>
            </a:r>
            <a:r>
              <a:rPr lang="en-US" dirty="0"/>
              <a:t> </a:t>
            </a:r>
            <a:r>
              <a:rPr lang="en-US" dirty="0" err="1"/>
              <a:t>centinaia</a:t>
            </a:r>
            <a:r>
              <a:rPr lang="en-US" dirty="0"/>
              <a:t> di </a:t>
            </a:r>
            <a:r>
              <a:rPr lang="en-US" dirty="0" err="1"/>
              <a:t>titoli</a:t>
            </a:r>
            <a:r>
              <a:rPr lang="en-US" dirty="0"/>
              <a:t> </a:t>
            </a:r>
            <a:r>
              <a:rPr lang="en-US" dirty="0" err="1"/>
              <a:t>all’anno</a:t>
            </a:r>
            <a:r>
              <a:rPr lang="en-US" dirty="0"/>
              <a:t> per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piattaforma</a:t>
            </a:r>
            <a:r>
              <a:rPr lang="en-US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EFFE48-09C3-4366-8664-A932BF45E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495" y="1276986"/>
            <a:ext cx="4396339" cy="576262"/>
          </a:xfrm>
        </p:spPr>
        <p:txBody>
          <a:bodyPr/>
          <a:lstStyle/>
          <a:p>
            <a:r>
              <a:rPr lang="en-US" dirty="0" err="1"/>
              <a:t>Generi</a:t>
            </a:r>
            <a:r>
              <a:rPr lang="en-US" dirty="0"/>
              <a:t> e </a:t>
            </a:r>
            <a:r>
              <a:rPr lang="en-US" dirty="0" err="1"/>
              <a:t>Vendite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AC16EC-9F00-4510-80B0-B144D8ECF0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4495" y="1999694"/>
            <a:ext cx="4396339" cy="4405587"/>
          </a:xfrm>
        </p:spPr>
        <p:txBody>
          <a:bodyPr>
            <a:normAutofit/>
          </a:bodyPr>
          <a:lstStyle/>
          <a:p>
            <a:r>
              <a:rPr lang="en-US" dirty="0"/>
              <a:t>In diverse parti del mondo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giocano</a:t>
            </a:r>
            <a:r>
              <a:rPr lang="en-US" dirty="0"/>
              <a:t> </a:t>
            </a:r>
            <a:r>
              <a:rPr lang="en-US" dirty="0" err="1"/>
              <a:t>generi</a:t>
            </a:r>
            <a:r>
              <a:rPr lang="en-US" dirty="0"/>
              <a:t> </a:t>
            </a:r>
            <a:r>
              <a:rPr lang="en-US" dirty="0" err="1"/>
              <a:t>differenti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In America e in Europa: </a:t>
            </a:r>
            <a:r>
              <a:rPr lang="en-US" dirty="0" err="1"/>
              <a:t>generi</a:t>
            </a:r>
            <a:r>
              <a:rPr lang="en-US" dirty="0"/>
              <a:t> come Action e Sport </a:t>
            </a:r>
            <a:r>
              <a:rPr lang="en-US" dirty="0" err="1"/>
              <a:t>vanno</a:t>
            </a:r>
            <a:r>
              <a:rPr lang="en-US" dirty="0"/>
              <a:t> per la Maggiore </a:t>
            </a:r>
            <a:r>
              <a:rPr lang="en-US" dirty="0" err="1"/>
              <a:t>mentre</a:t>
            </a:r>
            <a:r>
              <a:rPr lang="en-US" dirty="0"/>
              <a:t> in </a:t>
            </a:r>
            <a:r>
              <a:rPr lang="en-US" dirty="0" err="1"/>
              <a:t>giappone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giocati</a:t>
            </a:r>
            <a:r>
              <a:rPr lang="en-US" dirty="0"/>
              <a:t> molto di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titoli</a:t>
            </a:r>
            <a:r>
              <a:rPr lang="en-US" dirty="0"/>
              <a:t> Role-Play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campioni</a:t>
            </a:r>
            <a:r>
              <a:rPr lang="en-US" dirty="0"/>
              <a:t> di </a:t>
            </a:r>
            <a:r>
              <a:rPr lang="en-US" dirty="0" err="1"/>
              <a:t>vendite</a:t>
            </a:r>
            <a:r>
              <a:rPr lang="en-US" dirty="0"/>
              <a:t> </a:t>
            </a:r>
            <a:r>
              <a:rPr lang="en-US" dirty="0" err="1"/>
              <a:t>comunque</a:t>
            </a:r>
            <a:r>
              <a:rPr lang="en-US" dirty="0"/>
              <a:t> </a:t>
            </a:r>
            <a:r>
              <a:rPr lang="en-US" dirty="0" err="1"/>
              <a:t>inferiori</a:t>
            </a:r>
            <a:r>
              <a:rPr lang="en-US" dirty="0"/>
              <a:t>.</a:t>
            </a:r>
          </a:p>
          <a:p>
            <a:r>
              <a:rPr lang="en-US" dirty="0" err="1"/>
              <a:t>Tra</a:t>
            </a:r>
            <a:r>
              <a:rPr lang="en-US" dirty="0"/>
              <a:t> le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grandi</a:t>
            </a:r>
            <a:r>
              <a:rPr lang="en-US" dirty="0"/>
              <a:t> </a:t>
            </a:r>
            <a:r>
              <a:rPr lang="en-US" dirty="0" err="1"/>
              <a:t>aziende</a:t>
            </a:r>
            <a:r>
              <a:rPr lang="en-US" dirty="0"/>
              <a:t> Nintendo è </a:t>
            </a:r>
            <a:r>
              <a:rPr lang="en-US" dirty="0" err="1"/>
              <a:t>stata</a:t>
            </a:r>
            <a:r>
              <a:rPr lang="en-US" dirty="0"/>
              <a:t> la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con </a:t>
            </a:r>
            <a:r>
              <a:rPr lang="en-US" dirty="0" err="1"/>
              <a:t>vendite</a:t>
            </a:r>
            <a:r>
              <a:rPr lang="en-US" dirty="0"/>
              <a:t> in </a:t>
            </a:r>
            <a:r>
              <a:rPr lang="en-US" dirty="0" err="1"/>
              <a:t>tutto</a:t>
            </a:r>
            <a:r>
              <a:rPr lang="en-US" dirty="0"/>
              <a:t> il mondo e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precisamente</a:t>
            </a:r>
            <a:r>
              <a:rPr lang="en-US" dirty="0"/>
              <a:t>, in Nord America!</a:t>
            </a:r>
          </a:p>
          <a:p>
            <a:r>
              <a:rPr lang="en-US" dirty="0"/>
              <a:t>Le big </a:t>
            </a:r>
            <a:r>
              <a:rPr lang="en-US" dirty="0" err="1"/>
              <a:t>americane</a:t>
            </a:r>
            <a:r>
              <a:rPr lang="en-US" dirty="0"/>
              <a:t>,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venduto</a:t>
            </a:r>
            <a:r>
              <a:rPr lang="en-US" dirty="0"/>
              <a:t> poco, o quasi </a:t>
            </a:r>
            <a:r>
              <a:rPr lang="en-US" dirty="0" err="1"/>
              <a:t>nulla</a:t>
            </a:r>
            <a:r>
              <a:rPr lang="en-US" dirty="0"/>
              <a:t> in </a:t>
            </a:r>
            <a:r>
              <a:rPr lang="en-US" dirty="0" err="1"/>
              <a:t>giappone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3135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B9519-F29E-4432-B96D-6F2799029F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Grazie</a:t>
            </a:r>
            <a:r>
              <a:rPr lang="en-US" dirty="0"/>
              <a:t> per la </a:t>
            </a:r>
            <a:r>
              <a:rPr lang="en-US" dirty="0" err="1"/>
              <a:t>vostra</a:t>
            </a:r>
            <a:r>
              <a:rPr lang="en-US" dirty="0"/>
              <a:t> </a:t>
            </a:r>
            <a:r>
              <a:rPr lang="en-US" dirty="0" err="1"/>
              <a:t>attenzione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34421-3545-4FAC-84FD-1AB2C5952E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Matteo Benedetti </a:t>
            </a:r>
          </a:p>
        </p:txBody>
      </p:sp>
    </p:spTree>
    <p:extLst>
      <p:ext uri="{BB962C8B-B14F-4D97-AF65-F5344CB8AC3E}">
        <p14:creationId xmlns:p14="http://schemas.microsoft.com/office/powerpoint/2010/main" val="1391101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84D5-7EE1-4D7C-B07E-0654C1B9D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91173"/>
            <a:ext cx="9144000" cy="1326056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VIDEOGAMES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BAB756-2CBF-48A4-91D4-805893B8C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54175"/>
            <a:ext cx="9144000" cy="63787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Cenni</a:t>
            </a:r>
            <a:r>
              <a:rPr lang="en-US" dirty="0"/>
              <a:t> di </a:t>
            </a:r>
            <a:r>
              <a:rPr lang="en-US" dirty="0" err="1"/>
              <a:t>storia</a:t>
            </a:r>
            <a:r>
              <a:rPr lang="en-US" dirty="0"/>
              <a:t> anni 1980 – a </a:t>
            </a:r>
            <a:r>
              <a:rPr lang="en-US" dirty="0" err="1"/>
              <a:t>oggi</a:t>
            </a:r>
            <a:r>
              <a:rPr lang="en-US" dirty="0"/>
              <a:t>,</a:t>
            </a:r>
          </a:p>
          <a:p>
            <a:r>
              <a:rPr lang="en-US" dirty="0" err="1"/>
              <a:t>Analisi</a:t>
            </a:r>
            <a:r>
              <a:rPr lang="en-US" dirty="0"/>
              <a:t> del dataset sui </a:t>
            </a:r>
            <a:r>
              <a:rPr lang="en-US" dirty="0" err="1"/>
              <a:t>generi</a:t>
            </a:r>
            <a:r>
              <a:rPr lang="en-US" dirty="0"/>
              <a:t> e </a:t>
            </a:r>
            <a:r>
              <a:rPr lang="en-US" dirty="0" err="1"/>
              <a:t>principali</a:t>
            </a:r>
            <a:r>
              <a:rPr lang="en-US" dirty="0"/>
              <a:t> </a:t>
            </a:r>
            <a:r>
              <a:rPr lang="en-US" dirty="0" err="1"/>
              <a:t>aziende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54E750A-76BD-429A-B7D0-C09156DF6A91}"/>
              </a:ext>
            </a:extLst>
          </p:cNvPr>
          <p:cNvSpPr txBox="1">
            <a:spLocks/>
          </p:cNvSpPr>
          <p:nvPr/>
        </p:nvSpPr>
        <p:spPr>
          <a:xfrm>
            <a:off x="1524000" y="3429000"/>
            <a:ext cx="9144000" cy="3639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614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7A3DB-2743-4B88-8CEB-1B39BE557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D30B2-97E2-4679-9AE0-B5540A73D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572" y="2052918"/>
            <a:ext cx="11201139" cy="4195481"/>
          </a:xfrm>
        </p:spPr>
        <p:txBody>
          <a:bodyPr/>
          <a:lstStyle/>
          <a:p>
            <a:r>
              <a:rPr lang="en-US" dirty="0" err="1"/>
              <a:t>vgsales</a:t>
            </a:r>
            <a:r>
              <a:rPr lang="en-US" dirty="0"/>
              <a:t> </a:t>
            </a:r>
            <a:r>
              <a:rPr lang="en-US" b="0" i="0" dirty="0">
                <a:effectLst/>
                <a:latin typeface="u2400"/>
              </a:rPr>
              <a:t>➔ </a:t>
            </a:r>
            <a:r>
              <a:rPr lang="en-US" b="0" i="0" dirty="0">
                <a:effectLst/>
                <a:latin typeface="u2400"/>
                <a:hlinkClick r:id="rId2"/>
              </a:rPr>
              <a:t>https://www.kaggle.com/sidtwr/videogames-sales-dataset?select=PS4_GamesSales.csv</a:t>
            </a:r>
            <a:endParaRPr lang="en-US" b="0" i="0" dirty="0">
              <a:effectLst/>
              <a:latin typeface="u2400"/>
            </a:endParaRPr>
          </a:p>
          <a:p>
            <a:r>
              <a:rPr lang="en-US" b="0" i="0" dirty="0" err="1">
                <a:effectLst/>
                <a:latin typeface="u2400"/>
              </a:rPr>
              <a:t>Esempio</a:t>
            </a:r>
            <a:endParaRPr lang="en-US" b="0" i="0" dirty="0">
              <a:effectLst/>
              <a:latin typeface="u2400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572153-099C-47E1-A136-25298144E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" y="2905125"/>
            <a:ext cx="10520637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92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8361C-EF53-49B5-AE52-7A24F06DB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72400"/>
          </a:xfrm>
        </p:spPr>
        <p:txBody>
          <a:bodyPr/>
          <a:lstStyle/>
          <a:p>
            <a:r>
              <a:rPr lang="en-US" dirty="0"/>
              <a:t>Le prime home console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D20A8-69D5-4E46-9145-B85D808A4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259712"/>
            <a:ext cx="8946541" cy="44170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Anni ’80 -’90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C1BB0AC-F9D0-4889-BA5F-CE4E09306E4B}"/>
              </a:ext>
            </a:extLst>
          </p:cNvPr>
          <p:cNvSpPr txBox="1">
            <a:spLocks/>
          </p:cNvSpPr>
          <p:nvPr/>
        </p:nvSpPr>
        <p:spPr>
          <a:xfrm>
            <a:off x="776472" y="1098136"/>
            <a:ext cx="9144000" cy="637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F6CB6A-E0B4-4254-8B1C-BD35C252E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1" y="2877370"/>
            <a:ext cx="5217583" cy="3671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99A050-D3D2-4B16-BF78-9ACC2D3F0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064" y="2877370"/>
            <a:ext cx="5217583" cy="36749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B47C63-3F0D-4160-AF7C-25D3EE07DFE9}"/>
              </a:ext>
            </a:extLst>
          </p:cNvPr>
          <p:cNvSpPr txBox="1"/>
          <p:nvPr/>
        </p:nvSpPr>
        <p:spPr>
          <a:xfrm>
            <a:off x="539862" y="1856879"/>
            <a:ext cx="770572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ea typeface="+mj-ea"/>
                <a:cs typeface="+mj-cs"/>
              </a:rPr>
              <a:t>Nintendo Entertainment System e ATARI 2600 </a:t>
            </a:r>
            <a:r>
              <a:rPr lang="en-US" sz="2000" dirty="0" err="1">
                <a:latin typeface="+mj-lt"/>
                <a:ea typeface="+mj-ea"/>
                <a:cs typeface="+mj-cs"/>
              </a:rPr>
              <a:t>furono</a:t>
            </a:r>
            <a:r>
              <a:rPr lang="en-US" sz="2000" dirty="0">
                <a:latin typeface="+mj-lt"/>
                <a:ea typeface="+mj-ea"/>
                <a:cs typeface="+mj-cs"/>
              </a:rPr>
              <a:t> le prime console a </a:t>
            </a:r>
            <a:r>
              <a:rPr lang="en-US" sz="2000" dirty="0" err="1">
                <a:latin typeface="+mj-lt"/>
                <a:ea typeface="+mj-ea"/>
                <a:cs typeface="+mj-cs"/>
              </a:rPr>
              <a:t>cartucce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latin typeface="+mj-lt"/>
                <a:ea typeface="+mj-ea"/>
                <a:cs typeface="+mj-cs"/>
              </a:rPr>
              <a:t>rimovibili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endParaRPr lang="en-US" dirty="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5D6D803D-D10E-42C1-9313-7AC366F31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268" y="266663"/>
            <a:ext cx="2470294" cy="1274335"/>
          </a:xfrm>
          <a:prstGeom prst="rect">
            <a:avLst/>
          </a:prstGeom>
        </p:spPr>
      </p:pic>
      <p:pic>
        <p:nvPicPr>
          <p:cNvPr id="13" name="Picture 12" descr="A picture containing case, accessory&#10;&#10;Description automatically generated">
            <a:extLst>
              <a:ext uri="{FF2B5EF4-FFF2-40B4-BE49-F238E27FC236}">
                <a16:creationId xmlns:a16="http://schemas.microsoft.com/office/drawing/2014/main" id="{CB91F1D4-92FF-4B88-A1F6-497566ABB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685" y="1326432"/>
            <a:ext cx="2589227" cy="141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07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8361C-EF53-49B5-AE52-7A24F06DB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72400"/>
          </a:xfrm>
        </p:spPr>
        <p:txBody>
          <a:bodyPr/>
          <a:lstStyle/>
          <a:p>
            <a:r>
              <a:rPr lang="en-US" dirty="0"/>
              <a:t>Super Nintendo e Play Station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D20A8-69D5-4E46-9145-B85D808A4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259712"/>
            <a:ext cx="8946541" cy="44170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Anni ’90 - 2000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C1BB0AC-F9D0-4889-BA5F-CE4E09306E4B}"/>
              </a:ext>
            </a:extLst>
          </p:cNvPr>
          <p:cNvSpPr txBox="1">
            <a:spLocks/>
          </p:cNvSpPr>
          <p:nvPr/>
        </p:nvSpPr>
        <p:spPr>
          <a:xfrm>
            <a:off x="776472" y="1098136"/>
            <a:ext cx="9144000" cy="637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47C63-3F0D-4160-AF7C-25D3EE07DFE9}"/>
              </a:ext>
            </a:extLst>
          </p:cNvPr>
          <p:cNvSpPr txBox="1"/>
          <p:nvPr/>
        </p:nvSpPr>
        <p:spPr>
          <a:xfrm>
            <a:off x="261649" y="1898661"/>
            <a:ext cx="527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  <a:ea typeface="+mj-ea"/>
                <a:cs typeface="+mj-cs"/>
              </a:rPr>
              <a:t>Super Nintendo fu la console più venduta e diffusa dell'epoca dei 16 bit</a:t>
            </a:r>
            <a:endParaRPr lang="en-US" sz="200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E0FBF45-5580-4FD6-97E1-F6D6F67E0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552" y="2734599"/>
            <a:ext cx="5391902" cy="3854534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13D83AE-303B-4312-9C45-031AA7404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48" y="2734599"/>
            <a:ext cx="5391902" cy="38545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97EB00-063C-47AB-88F3-9DC994BEB8C8}"/>
              </a:ext>
            </a:extLst>
          </p:cNvPr>
          <p:cNvSpPr txBox="1"/>
          <p:nvPr/>
        </p:nvSpPr>
        <p:spPr>
          <a:xfrm>
            <a:off x="6458552" y="1869760"/>
            <a:ext cx="5275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  <a:ea typeface="+mj-ea"/>
                <a:cs typeface="+mj-cs"/>
              </a:rPr>
              <a:t>Play station è la prima console prodotta da Sony.</a:t>
            </a:r>
            <a:endParaRPr lang="en-US" sz="2000" dirty="0"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 descr="A picture containing game, indoor, controller, remote&#10;&#10;Description automatically generated">
            <a:extLst>
              <a:ext uri="{FF2B5EF4-FFF2-40B4-BE49-F238E27FC236}">
                <a16:creationId xmlns:a16="http://schemas.microsoft.com/office/drawing/2014/main" id="{DE566E05-43C3-43F5-A36F-1E403D3A8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146" y="2745170"/>
            <a:ext cx="1882855" cy="1506284"/>
          </a:xfrm>
          <a:prstGeom prst="rect">
            <a:avLst/>
          </a:prstGeom>
        </p:spPr>
      </p:pic>
      <p:pic>
        <p:nvPicPr>
          <p:cNvPr id="16" name="Picture 15" descr="A video game controller&#10;&#10;Description automatically generated with medium confidence">
            <a:extLst>
              <a:ext uri="{FF2B5EF4-FFF2-40B4-BE49-F238E27FC236}">
                <a16:creationId xmlns:a16="http://schemas.microsoft.com/office/drawing/2014/main" id="{A168D273-8EED-4252-A95E-5247B5139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472" y="4768813"/>
            <a:ext cx="2159449" cy="99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33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8F9B-C369-4255-BE97-734985282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C99E1C9-A3D8-4E63-9506-155D003DE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96" y="1853248"/>
            <a:ext cx="7120298" cy="4457419"/>
          </a:xfr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5D243478-42DF-4FA8-AB09-450B6AD11EBF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772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 dirty="0"/>
            </a:br>
            <a:endParaRPr lang="en-US" dirty="0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18DB32A3-1634-4ED1-A88B-50A6A98B5A02}"/>
              </a:ext>
            </a:extLst>
          </p:cNvPr>
          <p:cNvSpPr txBox="1">
            <a:spLocks/>
          </p:cNvSpPr>
          <p:nvPr/>
        </p:nvSpPr>
        <p:spPr>
          <a:xfrm>
            <a:off x="754196" y="510418"/>
            <a:ext cx="9342100" cy="772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Sony, Nintendo e Microsoft</a:t>
            </a:r>
            <a:br>
              <a:rPr lang="en-US" dirty="0"/>
            </a:br>
            <a:endParaRPr lang="en-US" dirty="0"/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65027B5A-CD5B-4A6F-A826-71C8E5801CFB}"/>
              </a:ext>
            </a:extLst>
          </p:cNvPr>
          <p:cNvSpPr txBox="1">
            <a:spLocks/>
          </p:cNvSpPr>
          <p:nvPr/>
        </p:nvSpPr>
        <p:spPr>
          <a:xfrm>
            <a:off x="754196" y="1246872"/>
            <a:ext cx="8946541" cy="44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Anni  2000 - 2016</a:t>
            </a:r>
          </a:p>
        </p:txBody>
      </p:sp>
      <p:pic>
        <p:nvPicPr>
          <p:cNvPr id="7" name="Picture 6" descr="A picture containing text, computer, electronics&#10;&#10;Description automatically generated">
            <a:extLst>
              <a:ext uri="{FF2B5EF4-FFF2-40B4-BE49-F238E27FC236}">
                <a16:creationId xmlns:a16="http://schemas.microsoft.com/office/drawing/2014/main" id="{26E8A773-FDB2-42F0-AA0A-D1353930B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469" y="4288482"/>
            <a:ext cx="1100465" cy="1802041"/>
          </a:xfrm>
          <a:prstGeom prst="rect">
            <a:avLst/>
          </a:prstGeom>
        </p:spPr>
      </p:pic>
      <p:pic>
        <p:nvPicPr>
          <p:cNvPr id="11" name="Picture 10" descr="A video game console&#10;&#10;Description automatically generated with medium confidence">
            <a:extLst>
              <a:ext uri="{FF2B5EF4-FFF2-40B4-BE49-F238E27FC236}">
                <a16:creationId xmlns:a16="http://schemas.microsoft.com/office/drawing/2014/main" id="{A722269A-782F-4CA4-AC43-6E0A500AE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766" y="1467725"/>
            <a:ext cx="1472530" cy="2151530"/>
          </a:xfrm>
          <a:prstGeom prst="rect">
            <a:avLst/>
          </a:prstGeom>
        </p:spPr>
      </p:pic>
      <p:pic>
        <p:nvPicPr>
          <p:cNvPr id="15" name="Picture 14" descr="A video game console&#10;&#10;Description automatically generated with medium confidence">
            <a:extLst>
              <a:ext uri="{FF2B5EF4-FFF2-40B4-BE49-F238E27FC236}">
                <a16:creationId xmlns:a16="http://schemas.microsoft.com/office/drawing/2014/main" id="{9E6F600B-BB6F-4DC4-96DA-93872C7FF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268" y="4288482"/>
            <a:ext cx="1957526" cy="19575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1358D6-B9FF-4120-98CD-A068FF8749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542" y="1916259"/>
            <a:ext cx="1870558" cy="155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54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8FE24-B7B4-463C-9435-4723D6A9A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331694"/>
          </a:xfrm>
        </p:spPr>
        <p:txBody>
          <a:bodyPr/>
          <a:lstStyle/>
          <a:p>
            <a:r>
              <a:rPr lang="en-US" dirty="0" err="1"/>
              <a:t>Vendite</a:t>
            </a:r>
            <a:r>
              <a:rPr lang="en-US" dirty="0"/>
              <a:t> </a:t>
            </a:r>
            <a:r>
              <a:rPr lang="en-US" dirty="0" err="1"/>
              <a:t>globali</a:t>
            </a:r>
            <a:r>
              <a:rPr lang="en-US" dirty="0"/>
              <a:t> per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piattaforma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D812A06D-B977-42E1-8F6F-FFB05F4100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044980"/>
            <a:ext cx="10113625" cy="4334409"/>
          </a:xfrm>
        </p:spPr>
      </p:pic>
    </p:spTree>
    <p:extLst>
      <p:ext uri="{BB962C8B-B14F-4D97-AF65-F5344CB8AC3E}">
        <p14:creationId xmlns:p14="http://schemas.microsoft.com/office/powerpoint/2010/main" val="60223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AF055-AF14-4A38-B876-4B5ECACA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Videogiochi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generi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case </a:t>
            </a:r>
            <a:r>
              <a:rPr lang="en-US" dirty="0" err="1"/>
              <a:t>sviluppatrici</a:t>
            </a:r>
            <a:r>
              <a:rPr lang="en-US" dirty="0"/>
              <a:t> e</a:t>
            </a:r>
            <a:br>
              <a:rPr lang="en-US" dirty="0"/>
            </a:br>
            <a:r>
              <a:rPr lang="en-US" dirty="0" err="1"/>
              <a:t>vendite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46514-F6CA-4D88-9A77-68F06B3FB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Ecco un po’ di </a:t>
            </a:r>
            <a:r>
              <a:rPr lang="en-US" dirty="0" err="1"/>
              <a:t>dati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835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A4543-5B36-46ED-AB93-45268B6C2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33" y="257409"/>
            <a:ext cx="9404723" cy="1400530"/>
          </a:xfrm>
        </p:spPr>
        <p:txBody>
          <a:bodyPr/>
          <a:lstStyle/>
          <a:p>
            <a:r>
              <a:rPr lang="en-US" sz="4000" dirty="0" err="1"/>
              <a:t>Generi</a:t>
            </a:r>
            <a:r>
              <a:rPr lang="en-US" sz="4000" dirty="0"/>
              <a:t> </a:t>
            </a:r>
            <a:r>
              <a:rPr lang="en-US" sz="4000" dirty="0" err="1"/>
              <a:t>dei</a:t>
            </a:r>
            <a:r>
              <a:rPr lang="en-US" sz="4000" dirty="0"/>
              <a:t> </a:t>
            </a:r>
            <a:r>
              <a:rPr lang="en-US" sz="4000" dirty="0" err="1"/>
              <a:t>titoli</a:t>
            </a:r>
            <a:r>
              <a:rPr lang="en-US" sz="4000" dirty="0"/>
              <a:t> </a:t>
            </a:r>
            <a:r>
              <a:rPr lang="en-US" sz="4000" dirty="0" err="1"/>
              <a:t>più</a:t>
            </a:r>
            <a:r>
              <a:rPr lang="en-US" sz="4000" dirty="0"/>
              <a:t> </a:t>
            </a:r>
            <a:r>
              <a:rPr lang="en-US" sz="4000" dirty="0" err="1"/>
              <a:t>prodotti</a:t>
            </a:r>
            <a:r>
              <a:rPr lang="en-US" sz="4000" dirty="0"/>
              <a:t> </a:t>
            </a:r>
            <a:r>
              <a:rPr lang="en-US" sz="4000" dirty="0" err="1"/>
              <a:t>globalmente</a:t>
            </a:r>
            <a:br>
              <a:rPr lang="en-US" dirty="0"/>
            </a:br>
            <a:endParaRPr lang="en-US" dirty="0"/>
          </a:p>
        </p:txBody>
      </p:sp>
      <p:pic>
        <p:nvPicPr>
          <p:cNvPr id="13" name="Content Placeholder 12" descr="Chart, histogram&#10;&#10;Description automatically generated">
            <a:extLst>
              <a:ext uri="{FF2B5EF4-FFF2-40B4-BE49-F238E27FC236}">
                <a16:creationId xmlns:a16="http://schemas.microsoft.com/office/drawing/2014/main" id="{00EC81FE-574A-4103-B15E-A28289307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3" y="1697532"/>
            <a:ext cx="8716549" cy="4903059"/>
          </a:xfrm>
        </p:spPr>
      </p:pic>
    </p:spTree>
    <p:extLst>
      <p:ext uri="{BB962C8B-B14F-4D97-AF65-F5344CB8AC3E}">
        <p14:creationId xmlns:p14="http://schemas.microsoft.com/office/powerpoint/2010/main" val="3113227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3538</TotalTime>
  <Words>352</Words>
  <Application>Microsoft Office PowerPoint</Application>
  <PresentationFormat>Widescreen</PresentationFormat>
  <Paragraphs>40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Century Gothic</vt:lpstr>
      <vt:lpstr>Open sans</vt:lpstr>
      <vt:lpstr>Open sans</vt:lpstr>
      <vt:lpstr>u2400</vt:lpstr>
      <vt:lpstr>Wingdings 3</vt:lpstr>
      <vt:lpstr>Ion</vt:lpstr>
      <vt:lpstr>FONDAMENTI DI SCIENZA DEI DATI E LABORATORIO</vt:lpstr>
      <vt:lpstr>VIDEOGAMES </vt:lpstr>
      <vt:lpstr>DATASET</vt:lpstr>
      <vt:lpstr>Le prime home console  </vt:lpstr>
      <vt:lpstr>Super Nintendo e Play Station </vt:lpstr>
      <vt:lpstr> </vt:lpstr>
      <vt:lpstr>Vendite globali per ogni piattaforma  </vt:lpstr>
      <vt:lpstr> Videogiochi: generi, case sviluppatrici e vendite</vt:lpstr>
      <vt:lpstr>Generi dei titoli più prodotti globalmente </vt:lpstr>
      <vt:lpstr>Generi più prodotti dalle case sviluppatrici più importanti:</vt:lpstr>
      <vt:lpstr>PowerPoint Presentation</vt:lpstr>
      <vt:lpstr>PowerPoint Presentation</vt:lpstr>
      <vt:lpstr>Vendite globali per ogni casa sviluppatrice (con fatturati &gt; 50 M$) </vt:lpstr>
      <vt:lpstr> Vendite globali per ogni casa sviluppatrice in ogni stato </vt:lpstr>
      <vt:lpstr>Conclusioni Finali</vt:lpstr>
      <vt:lpstr>Grazie per la vostra 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FONDAMENTI DI SCIENZA DEI DATI E LABORATORIO</dc:title>
  <dc:creator>Matteo Benedetti</dc:creator>
  <cp:lastModifiedBy>Matteo Benedetti</cp:lastModifiedBy>
  <cp:revision>9</cp:revision>
  <dcterms:created xsi:type="dcterms:W3CDTF">2021-08-28T09:02:55Z</dcterms:created>
  <dcterms:modified xsi:type="dcterms:W3CDTF">2021-09-02T08:26:17Z</dcterms:modified>
</cp:coreProperties>
</file>